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69" r:id="rId4"/>
    <p:sldId id="270" r:id="rId5"/>
    <p:sldId id="261" r:id="rId6"/>
    <p:sldId id="271" r:id="rId7"/>
    <p:sldId id="272" r:id="rId8"/>
    <p:sldId id="273" r:id="rId9"/>
    <p:sldId id="259" r:id="rId10"/>
    <p:sldId id="274" r:id="rId11"/>
    <p:sldId id="262" r:id="rId12"/>
    <p:sldId id="263" r:id="rId13"/>
    <p:sldId id="264" r:id="rId14"/>
    <p:sldId id="265" r:id="rId15"/>
    <p:sldId id="266" r:id="rId16"/>
    <p:sldId id="260" r:id="rId17"/>
    <p:sldId id="267" r:id="rId18"/>
    <p:sldId id="275"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90" autoAdjust="0"/>
    <p:restoredTop sz="94660"/>
  </p:normalViewPr>
  <p:slideViewPr>
    <p:cSldViewPr>
      <p:cViewPr varScale="1">
        <p:scale>
          <a:sx n="104" d="100"/>
          <a:sy n="104" d="100"/>
        </p:scale>
        <p:origin x="-21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sz="1400"/>
              <a:t>Threshold Percentage - All Lots</a:t>
            </a:r>
          </a:p>
        </c:rich>
      </c:tx>
      <c:layout>
        <c:manualLayout>
          <c:xMode val="edge"/>
          <c:yMode val="edge"/>
          <c:x val="0.14736367123164038"/>
          <c:y val="3.3333333333333375E-2"/>
        </c:manualLayout>
      </c:layout>
    </c:title>
    <c:plotArea>
      <c:layout>
        <c:manualLayout>
          <c:layoutTarget val="inner"/>
          <c:xMode val="edge"/>
          <c:yMode val="edge"/>
          <c:x val="0.3284641898675143"/>
          <c:y val="0.15175431608679149"/>
          <c:w val="0.58496145439147829"/>
          <c:h val="0.65829918575347302"/>
        </c:manualLayout>
      </c:layout>
      <c:barChart>
        <c:barDir val="bar"/>
        <c:grouping val="clustered"/>
        <c:ser>
          <c:idx val="0"/>
          <c:order val="0"/>
          <c:dPt>
            <c:idx val="0"/>
            <c:spPr>
              <a:solidFill>
                <a:srgbClr val="FF0000"/>
              </a:solidFill>
            </c:spPr>
          </c:dPt>
          <c:dPt>
            <c:idx val="1"/>
            <c:spPr>
              <a:solidFill>
                <a:srgbClr val="005CE6"/>
              </a:solidFill>
            </c:spPr>
          </c:dPt>
          <c:dPt>
            <c:idx val="2"/>
            <c:spPr>
              <a:solidFill>
                <a:srgbClr val="FFFF00"/>
              </a:solidFill>
            </c:spPr>
          </c:dPt>
          <c:dPt>
            <c:idx val="3"/>
            <c:spPr>
              <a:solidFill>
                <a:srgbClr val="7030A0"/>
              </a:solidFill>
            </c:spPr>
          </c:dPt>
          <c:dPt>
            <c:idx val="4"/>
            <c:spPr>
              <a:solidFill>
                <a:srgbClr val="00B050"/>
              </a:solidFill>
            </c:spPr>
          </c:dPt>
          <c:dLbls>
            <c:dLbl>
              <c:idx val="0"/>
              <c:layout>
                <c:manualLayout>
                  <c:x val="-1.1080335632381843E-2"/>
                  <c:y val="3.5087703141454631E-2"/>
                </c:manualLayout>
              </c:layout>
              <c:showVal val="1"/>
            </c:dLbl>
            <c:dLbl>
              <c:idx val="1"/>
              <c:layout>
                <c:manualLayout>
                  <c:x val="-1.4773780843175741E-2"/>
                  <c:y val="3.5087703141454631E-2"/>
                </c:manualLayout>
              </c:layout>
              <c:showVal val="1"/>
            </c:dLbl>
            <c:numFmt formatCode="0.00%" sourceLinked="0"/>
            <c:showVal val="1"/>
          </c:dLbls>
          <c:cat>
            <c:strRef>
              <c:f>'[1]Improvement Thresholds'!$A$1:$A$5</c:f>
              <c:strCache>
                <c:ptCount val="5"/>
                <c:pt idx="0">
                  <c:v>Below Entry - 1517</c:v>
                </c:pt>
                <c:pt idx="1">
                  <c:v>Entry - 1503</c:v>
                </c:pt>
                <c:pt idx="2">
                  <c:v>WorkForce - 869</c:v>
                </c:pt>
                <c:pt idx="3">
                  <c:v>Upper-Level - 499</c:v>
                </c:pt>
                <c:pt idx="4">
                  <c:v>Executive - 690</c:v>
                </c:pt>
              </c:strCache>
            </c:strRef>
          </c:cat>
          <c:val>
            <c:numRef>
              <c:f>'[1]Improvement Thresholds'!$B$1:$B$5</c:f>
              <c:numCache>
                <c:formatCode>0.0%</c:formatCode>
                <c:ptCount val="5"/>
                <c:pt idx="0">
                  <c:v>0.29873966128397056</c:v>
                </c:pt>
                <c:pt idx="1">
                  <c:v>0.29598267034265602</c:v>
                </c:pt>
                <c:pt idx="2">
                  <c:v>0.17113036628593933</c:v>
                </c:pt>
                <c:pt idx="3">
                  <c:v>9.8267034265458866E-2</c:v>
                </c:pt>
                <c:pt idx="4">
                  <c:v>0.13588026782197721</c:v>
                </c:pt>
              </c:numCache>
            </c:numRef>
          </c:val>
        </c:ser>
        <c:gapWidth val="100"/>
        <c:axId val="66559360"/>
        <c:axId val="66557824"/>
      </c:barChart>
      <c:valAx>
        <c:axId val="66557824"/>
        <c:scaling>
          <c:orientation val="minMax"/>
        </c:scaling>
        <c:axPos val="b"/>
        <c:majorGridlines/>
        <c:numFmt formatCode="0.0%" sourceLinked="1"/>
        <c:tickLblPos val="nextTo"/>
        <c:txPr>
          <a:bodyPr/>
          <a:lstStyle/>
          <a:p>
            <a:pPr>
              <a:defRPr sz="900"/>
            </a:pPr>
            <a:endParaRPr lang="en-US"/>
          </a:p>
        </c:txPr>
        <c:crossAx val="66559360"/>
        <c:crosses val="autoZero"/>
        <c:crossBetween val="between"/>
      </c:valAx>
      <c:catAx>
        <c:axId val="66559360"/>
        <c:scaling>
          <c:orientation val="minMax"/>
        </c:scaling>
        <c:axPos val="l"/>
        <c:tickLblPos val="nextTo"/>
        <c:txPr>
          <a:bodyPr/>
          <a:lstStyle/>
          <a:p>
            <a:pPr>
              <a:defRPr sz="900"/>
            </a:pPr>
            <a:endParaRPr lang="en-US"/>
          </a:p>
        </c:txPr>
        <c:crossAx val="66557824"/>
        <c:crosses val="autoZero"/>
        <c:auto val="1"/>
        <c:lblAlgn val="ctr"/>
        <c:lblOffset val="100"/>
      </c:cat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sz="1400"/>
              <a:t>Threshold Percentage - HS or OO</a:t>
            </a:r>
          </a:p>
        </c:rich>
      </c:tx>
      <c:layout>
        <c:manualLayout>
          <c:xMode val="edge"/>
          <c:yMode val="edge"/>
          <c:x val="0.13096294974459641"/>
          <c:y val="2.735042735042735E-2"/>
        </c:manualLayout>
      </c:layout>
    </c:title>
    <c:plotArea>
      <c:layout>
        <c:manualLayout>
          <c:layoutTarget val="inner"/>
          <c:xMode val="edge"/>
          <c:yMode val="edge"/>
          <c:x val="0.31423305327057577"/>
          <c:y val="0.14590636556321562"/>
          <c:w val="0.59474273816331624"/>
          <c:h val="0.66414713627704902"/>
        </c:manualLayout>
      </c:layout>
      <c:barChart>
        <c:barDir val="bar"/>
        <c:grouping val="clustered"/>
        <c:ser>
          <c:idx val="0"/>
          <c:order val="0"/>
          <c:dPt>
            <c:idx val="0"/>
            <c:spPr>
              <a:solidFill>
                <a:srgbClr val="FF0000"/>
              </a:solidFill>
            </c:spPr>
          </c:dPt>
          <c:dPt>
            <c:idx val="1"/>
            <c:spPr>
              <a:solidFill>
                <a:srgbClr val="005CE6"/>
              </a:solidFill>
            </c:spPr>
          </c:dPt>
          <c:dPt>
            <c:idx val="2"/>
            <c:spPr>
              <a:solidFill>
                <a:srgbClr val="FFFF00"/>
              </a:solidFill>
            </c:spPr>
          </c:dPt>
          <c:dPt>
            <c:idx val="3"/>
            <c:spPr>
              <a:solidFill>
                <a:srgbClr val="7030A0"/>
              </a:solidFill>
            </c:spPr>
          </c:dPt>
          <c:dPt>
            <c:idx val="4"/>
            <c:spPr>
              <a:solidFill>
                <a:srgbClr val="00B050"/>
              </a:solidFill>
            </c:spPr>
          </c:dPt>
          <c:dLbls>
            <c:dLbl>
              <c:idx val="0"/>
              <c:layout>
                <c:manualLayout>
                  <c:x val="-1.86219739292365E-2"/>
                  <c:y val="3.508770314145461E-2"/>
                </c:manualLayout>
              </c:layout>
              <c:showVal val="1"/>
            </c:dLbl>
            <c:dLbl>
              <c:idx val="1"/>
              <c:layout>
                <c:manualLayout>
                  <c:x val="-1.86219739292365E-2"/>
                  <c:y val="2.3391802094303051E-2"/>
                </c:manualLayout>
              </c:layout>
              <c:showVal val="1"/>
            </c:dLbl>
            <c:numFmt formatCode="0.00%" sourceLinked="0"/>
            <c:showVal val="1"/>
          </c:dLbls>
          <c:cat>
            <c:strRef>
              <c:f>'[1]Improvement Thresholds'!$E$1:$E$5</c:f>
              <c:strCache>
                <c:ptCount val="5"/>
                <c:pt idx="0">
                  <c:v>Below Entry - 924</c:v>
                </c:pt>
                <c:pt idx="1">
                  <c:v>Entry - 1025</c:v>
                </c:pt>
                <c:pt idx="2">
                  <c:v>WorkForce - 663</c:v>
                </c:pt>
                <c:pt idx="3">
                  <c:v>Upper-Level - 400</c:v>
                </c:pt>
                <c:pt idx="4">
                  <c:v>Executive - 616</c:v>
                </c:pt>
              </c:strCache>
            </c:strRef>
          </c:cat>
          <c:val>
            <c:numRef>
              <c:f>'[1]Improvement Thresholds'!$F$1:$F$5</c:f>
              <c:numCache>
                <c:formatCode>0.0%</c:formatCode>
                <c:ptCount val="5"/>
                <c:pt idx="0">
                  <c:v>0.25468577728776265</c:v>
                </c:pt>
                <c:pt idx="1">
                  <c:v>0.28252480705622984</c:v>
                </c:pt>
                <c:pt idx="2">
                  <c:v>0.18274531422271248</c:v>
                </c:pt>
                <c:pt idx="3">
                  <c:v>0.11025358324145546</c:v>
                </c:pt>
                <c:pt idx="4">
                  <c:v>0.16979051819184124</c:v>
                </c:pt>
              </c:numCache>
            </c:numRef>
          </c:val>
        </c:ser>
        <c:gapWidth val="100"/>
        <c:axId val="35916800"/>
        <c:axId val="35915264"/>
      </c:barChart>
      <c:valAx>
        <c:axId val="35915264"/>
        <c:scaling>
          <c:orientation val="minMax"/>
        </c:scaling>
        <c:axPos val="b"/>
        <c:majorGridlines/>
        <c:numFmt formatCode="0.0%" sourceLinked="1"/>
        <c:tickLblPos val="nextTo"/>
        <c:txPr>
          <a:bodyPr/>
          <a:lstStyle/>
          <a:p>
            <a:pPr>
              <a:defRPr sz="900"/>
            </a:pPr>
            <a:endParaRPr lang="en-US"/>
          </a:p>
        </c:txPr>
        <c:crossAx val="35916800"/>
        <c:crosses val="autoZero"/>
        <c:crossBetween val="between"/>
      </c:valAx>
      <c:catAx>
        <c:axId val="35916800"/>
        <c:scaling>
          <c:orientation val="minMax"/>
        </c:scaling>
        <c:axPos val="l"/>
        <c:tickLblPos val="nextTo"/>
        <c:txPr>
          <a:bodyPr/>
          <a:lstStyle/>
          <a:p>
            <a:pPr>
              <a:defRPr sz="900"/>
            </a:pPr>
            <a:endParaRPr lang="en-US"/>
          </a:p>
        </c:txPr>
        <c:crossAx val="35915264"/>
        <c:crosses val="autoZero"/>
        <c:auto val="1"/>
        <c:lblAlgn val="ctr"/>
        <c:lblOffset val="100"/>
      </c:cat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a:pPr>
            <a:r>
              <a:rPr lang="en-US" sz="1400"/>
              <a:t>Threshold Percentage -  Non HS</a:t>
            </a:r>
          </a:p>
        </c:rich>
      </c:tx>
      <c:layout>
        <c:manualLayout>
          <c:xMode val="edge"/>
          <c:yMode val="edge"/>
          <c:x val="0.14652559979298371"/>
          <c:y val="2.735042735042735E-2"/>
        </c:manualLayout>
      </c:layout>
    </c:title>
    <c:plotArea>
      <c:layout>
        <c:manualLayout>
          <c:layoutTarget val="inner"/>
          <c:xMode val="edge"/>
          <c:yMode val="edge"/>
          <c:x val="0.30375440893112354"/>
          <c:y val="0.14676236266926851"/>
          <c:w val="0.60908429469572256"/>
          <c:h val="0.70771421271456281"/>
        </c:manualLayout>
      </c:layout>
      <c:barChart>
        <c:barDir val="bar"/>
        <c:grouping val="clustered"/>
        <c:ser>
          <c:idx val="0"/>
          <c:order val="0"/>
          <c:dPt>
            <c:idx val="0"/>
            <c:spPr>
              <a:solidFill>
                <a:srgbClr val="FF0000"/>
              </a:solidFill>
            </c:spPr>
          </c:dPt>
          <c:dPt>
            <c:idx val="1"/>
            <c:spPr>
              <a:solidFill>
                <a:srgbClr val="005CE6"/>
              </a:solidFill>
            </c:spPr>
          </c:dPt>
          <c:dPt>
            <c:idx val="2"/>
            <c:spPr>
              <a:solidFill>
                <a:srgbClr val="FFFF00"/>
              </a:solidFill>
            </c:spPr>
          </c:dPt>
          <c:dPt>
            <c:idx val="3"/>
            <c:spPr>
              <a:solidFill>
                <a:srgbClr val="7030A0"/>
              </a:solidFill>
            </c:spPr>
          </c:dPt>
          <c:dPt>
            <c:idx val="4"/>
            <c:spPr>
              <a:solidFill>
                <a:srgbClr val="00B050"/>
              </a:solidFill>
            </c:spPr>
          </c:dPt>
          <c:dLbls>
            <c:dLbl>
              <c:idx val="0"/>
              <c:layout>
                <c:manualLayout>
                  <c:x val="-3.7558685446009436E-3"/>
                  <c:y val="3.4188034188034191E-2"/>
                </c:manualLayout>
              </c:layout>
              <c:showVal val="1"/>
            </c:dLbl>
            <c:dLbl>
              <c:idx val="1"/>
              <c:layout>
                <c:manualLayout>
                  <c:x val="0"/>
                  <c:y val="2.051282051282045E-2"/>
                </c:manualLayout>
              </c:layout>
              <c:showVal val="1"/>
            </c:dLbl>
            <c:dLbl>
              <c:idx val="3"/>
              <c:layout>
                <c:manualLayout>
                  <c:x val="9.3023255813953504E-3"/>
                  <c:y val="0"/>
                </c:manualLayout>
              </c:layout>
              <c:showVal val="1"/>
            </c:dLbl>
            <c:dLbl>
              <c:idx val="4"/>
              <c:layout>
                <c:manualLayout>
                  <c:x val="1.24031007751938E-2"/>
                  <c:y val="0"/>
                </c:manualLayout>
              </c:layout>
              <c:showVal val="1"/>
            </c:dLbl>
            <c:numFmt formatCode="0.00%" sourceLinked="0"/>
            <c:showVal val="1"/>
          </c:dLbls>
          <c:cat>
            <c:strRef>
              <c:f>'[1]Improvement Thresholds'!$I$1:$I$5</c:f>
              <c:strCache>
                <c:ptCount val="5"/>
                <c:pt idx="0">
                  <c:v>Below Entry - 594</c:v>
                </c:pt>
                <c:pt idx="1">
                  <c:v>Entry - 479</c:v>
                </c:pt>
                <c:pt idx="2">
                  <c:v>WorkForce - 207</c:v>
                </c:pt>
                <c:pt idx="3">
                  <c:v>Upper-Level - 95</c:v>
                </c:pt>
                <c:pt idx="4">
                  <c:v>Executive - 79</c:v>
                </c:pt>
              </c:strCache>
            </c:strRef>
          </c:cat>
          <c:val>
            <c:numRef>
              <c:f>'[1]Improvement Thresholds'!$J$1:$J$5</c:f>
              <c:numCache>
                <c:formatCode>0.0%</c:formatCode>
                <c:ptCount val="5"/>
                <c:pt idx="0">
                  <c:v>0.40852819807427865</c:v>
                </c:pt>
                <c:pt idx="1">
                  <c:v>0.32943603851444353</c:v>
                </c:pt>
                <c:pt idx="2">
                  <c:v>0.14236588720770291</c:v>
                </c:pt>
                <c:pt idx="3">
                  <c:v>6.5337001375515832E-2</c:v>
                </c:pt>
                <c:pt idx="4">
                  <c:v>5.4332874828060707E-2</c:v>
                </c:pt>
              </c:numCache>
            </c:numRef>
          </c:val>
        </c:ser>
        <c:gapWidth val="100"/>
        <c:axId val="35957376"/>
        <c:axId val="35955840"/>
      </c:barChart>
      <c:valAx>
        <c:axId val="35955840"/>
        <c:scaling>
          <c:orientation val="minMax"/>
        </c:scaling>
        <c:axPos val="b"/>
        <c:majorGridlines/>
        <c:numFmt formatCode="0.0%" sourceLinked="1"/>
        <c:tickLblPos val="nextTo"/>
        <c:txPr>
          <a:bodyPr/>
          <a:lstStyle/>
          <a:p>
            <a:pPr>
              <a:defRPr sz="900"/>
            </a:pPr>
            <a:endParaRPr lang="en-US"/>
          </a:p>
        </c:txPr>
        <c:crossAx val="35957376"/>
        <c:crosses val="autoZero"/>
        <c:crossBetween val="between"/>
      </c:valAx>
      <c:catAx>
        <c:axId val="35957376"/>
        <c:scaling>
          <c:orientation val="minMax"/>
        </c:scaling>
        <c:axPos val="l"/>
        <c:tickLblPos val="nextTo"/>
        <c:txPr>
          <a:bodyPr/>
          <a:lstStyle/>
          <a:p>
            <a:pPr>
              <a:defRPr sz="900"/>
            </a:pPr>
            <a:endParaRPr lang="en-US"/>
          </a:p>
        </c:txPr>
        <c:crossAx val="35955840"/>
        <c:crosses val="autoZero"/>
        <c:auto val="1"/>
        <c:lblAlgn val="ctr"/>
        <c:lblOffset val="100"/>
      </c:cat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71F65B0-C071-4108-B794-DB0B57D41D97}" type="datetimeFigureOut">
              <a:rPr lang="en-US" smtClean="0"/>
              <a:pPr/>
              <a:t>5/11/2009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547E77B-02D2-4C4A-84DE-2997174E71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1F65B0-C071-4108-B794-DB0B57D41D97}"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7E77B-02D2-4C4A-84DE-2997174E71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1F65B0-C071-4108-B794-DB0B57D41D97}"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7E77B-02D2-4C4A-84DE-2997174E71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1F65B0-C071-4108-B794-DB0B57D41D97}" type="datetimeFigureOut">
              <a:rPr lang="en-US" smtClean="0"/>
              <a:pPr/>
              <a:t>5/11/2009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547E77B-02D2-4C4A-84DE-2997174E71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1F65B0-C071-4108-B794-DB0B57D41D97}" type="datetimeFigureOut">
              <a:rPr lang="en-US" smtClean="0"/>
              <a:pPr/>
              <a:t>5/11/2009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547E77B-02D2-4C4A-84DE-2997174E71E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71F65B0-C071-4108-B794-DB0B57D41D97}" type="datetimeFigureOut">
              <a:rPr lang="en-US" smtClean="0"/>
              <a:pPr/>
              <a:t>5/11/2009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47E77B-02D2-4C4A-84DE-2997174E71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71F65B0-C071-4108-B794-DB0B57D41D97}" type="datetimeFigureOut">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547E77B-02D2-4C4A-84DE-2997174E71E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71F65B0-C071-4108-B794-DB0B57D41D97}" type="datetimeFigureOut">
              <a:rPr lang="en-US" smtClean="0"/>
              <a:pPr/>
              <a:t>5/11/2009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7E77B-02D2-4C4A-84DE-2997174E71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1F65B0-C071-4108-B794-DB0B57D41D97}" type="datetimeFigureOut">
              <a:rPr lang="en-US" smtClean="0"/>
              <a:pPr/>
              <a:t>5/11/2009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7E77B-02D2-4C4A-84DE-2997174E71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71F65B0-C071-4108-B794-DB0B57D41D97}" type="datetimeFigureOut">
              <a:rPr lang="en-US" smtClean="0"/>
              <a:pPr/>
              <a:t>5/11/2009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7E77B-02D2-4C4A-84DE-2997174E71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71F65B0-C071-4108-B794-DB0B57D41D97}" type="datetimeFigureOut">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47E77B-02D2-4C4A-84DE-2997174E71E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71F65B0-C071-4108-B794-DB0B57D41D97}" type="datetimeFigureOut">
              <a:rPr lang="en-US" smtClean="0"/>
              <a:pPr/>
              <a:t>5/11/2009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547E77B-02D2-4C4A-84DE-2997174E71E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rh1224@txstate.edu" TargetMode="External"/><Relationship Id="rId2" Type="http://schemas.openxmlformats.org/officeDocument/2006/relationships/hyperlink" Target="mailto:cc1446@txstate.edu" TargetMode="Externa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mailto:mg1346@txstate.edu" TargetMode="External"/><Relationship Id="rId4" Type="http://schemas.openxmlformats.org/officeDocument/2006/relationships/hyperlink" Target="mailto:js1874@txstate.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2.jpg"/>
          <p:cNvPicPr>
            <a:picLocks noGrp="1" noChangeAspect="1"/>
          </p:cNvPicPr>
          <p:nvPr>
            <p:ph sz="half" idx="1"/>
          </p:nvPr>
        </p:nvPicPr>
        <p:blipFill>
          <a:blip r:embed="rId2" cstate="print"/>
          <a:stretch>
            <a:fillRect/>
          </a:stretch>
        </p:blipFill>
        <p:spPr>
          <a:xfrm>
            <a:off x="730329" y="1600200"/>
            <a:ext cx="3339941" cy="4724400"/>
          </a:xfrm>
        </p:spPr>
      </p:pic>
      <p:sp>
        <p:nvSpPr>
          <p:cNvPr id="5" name="Content Placeholder 4"/>
          <p:cNvSpPr>
            <a:spLocks noGrp="1"/>
          </p:cNvSpPr>
          <p:nvPr>
            <p:ph sz="half" idx="2"/>
          </p:nvPr>
        </p:nvSpPr>
        <p:spPr>
          <a:xfrm>
            <a:off x="4114800" y="1600200"/>
            <a:ext cx="4876800" cy="4724400"/>
          </a:xfrm>
        </p:spPr>
        <p:txBody>
          <a:bodyPr>
            <a:normAutofit/>
          </a:bodyPr>
          <a:lstStyle/>
          <a:p>
            <a:r>
              <a:rPr lang="en-US" sz="2400" dirty="0" smtClean="0">
                <a:solidFill>
                  <a:schemeClr val="tx1"/>
                </a:solidFill>
              </a:rPr>
              <a:t>Project Manager: </a:t>
            </a:r>
            <a:r>
              <a:rPr lang="en-US" sz="2000" dirty="0" smtClean="0">
                <a:solidFill>
                  <a:schemeClr val="tx1"/>
                </a:solidFill>
              </a:rPr>
              <a:t>Chase Chapman</a:t>
            </a:r>
          </a:p>
          <a:p>
            <a:endParaRPr lang="en-US" sz="2400" dirty="0" smtClean="0">
              <a:solidFill>
                <a:schemeClr val="tx1"/>
              </a:solidFill>
            </a:endParaRPr>
          </a:p>
          <a:p>
            <a:r>
              <a:rPr lang="en-US" sz="2400" dirty="0" smtClean="0">
                <a:solidFill>
                  <a:schemeClr val="tx1"/>
                </a:solidFill>
              </a:rPr>
              <a:t>Assistant Manager: </a:t>
            </a:r>
            <a:r>
              <a:rPr lang="en-US" sz="2000" dirty="0" smtClean="0">
                <a:solidFill>
                  <a:schemeClr val="tx1"/>
                </a:solidFill>
              </a:rPr>
              <a:t>Ryan Hilliard</a:t>
            </a:r>
          </a:p>
          <a:p>
            <a:endParaRPr lang="en-US" sz="2400" dirty="0" smtClean="0">
              <a:solidFill>
                <a:schemeClr val="tx1"/>
              </a:solidFill>
            </a:endParaRPr>
          </a:p>
          <a:p>
            <a:r>
              <a:rPr lang="en-US" sz="2400" dirty="0" smtClean="0">
                <a:solidFill>
                  <a:schemeClr val="tx1"/>
                </a:solidFill>
              </a:rPr>
              <a:t>GIS Analyst: </a:t>
            </a:r>
            <a:r>
              <a:rPr lang="en-US" sz="2000" dirty="0" smtClean="0">
                <a:solidFill>
                  <a:schemeClr val="tx1"/>
                </a:solidFill>
              </a:rPr>
              <a:t>Jason Snyder</a:t>
            </a:r>
          </a:p>
          <a:p>
            <a:endParaRPr lang="en-US" sz="2400" dirty="0" smtClean="0">
              <a:solidFill>
                <a:schemeClr val="tx1"/>
              </a:solidFill>
            </a:endParaRPr>
          </a:p>
          <a:p>
            <a:r>
              <a:rPr lang="en-US" sz="2400" dirty="0" smtClean="0">
                <a:solidFill>
                  <a:schemeClr val="tx1"/>
                </a:solidFill>
              </a:rPr>
              <a:t>Web Master: </a:t>
            </a:r>
            <a:r>
              <a:rPr lang="en-US" sz="2000" dirty="0" smtClean="0">
                <a:solidFill>
                  <a:schemeClr val="tx1"/>
                </a:solidFill>
              </a:rPr>
              <a:t>Marques Green</a:t>
            </a:r>
            <a:endParaRPr lang="en-US" sz="2000" dirty="0">
              <a:solidFill>
                <a:schemeClr val="tx1"/>
              </a:solidFill>
            </a:endParaRPr>
          </a:p>
        </p:txBody>
      </p:sp>
      <p:sp>
        <p:nvSpPr>
          <p:cNvPr id="6" name="Rectangle 5"/>
          <p:cNvSpPr/>
          <p:nvPr/>
        </p:nvSpPr>
        <p:spPr>
          <a:xfrm>
            <a:off x="3352800" y="304800"/>
            <a:ext cx="2134815"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TexGIS</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of Houses in San Marcos</a:t>
            </a:r>
            <a:endParaRPr lang="en-US" dirty="0"/>
          </a:p>
        </p:txBody>
      </p:sp>
      <p:pic>
        <p:nvPicPr>
          <p:cNvPr id="6" name="Content Placeholder 5" descr="West SM Single family.jpg"/>
          <p:cNvPicPr>
            <a:picLocks noGrp="1" noChangeAspect="1"/>
          </p:cNvPicPr>
          <p:nvPr>
            <p:ph sz="half" idx="1"/>
          </p:nvPr>
        </p:nvPicPr>
        <p:blipFill>
          <a:blip r:embed="rId2" cstate="print"/>
          <a:stretch>
            <a:fillRect/>
          </a:stretch>
        </p:blipFill>
        <p:spPr>
          <a:xfrm>
            <a:off x="574963" y="1600200"/>
            <a:ext cx="3650673" cy="4724400"/>
          </a:xfrm>
        </p:spPr>
      </p:pic>
      <p:pic>
        <p:nvPicPr>
          <p:cNvPr id="7" name="Content Placeholder 6" descr="East SM Single family.jpg"/>
          <p:cNvPicPr>
            <a:picLocks noGrp="1" noChangeAspect="1"/>
          </p:cNvPicPr>
          <p:nvPr>
            <p:ph sz="half" idx="2"/>
          </p:nvPr>
        </p:nvPicPr>
        <p:blipFill>
          <a:blip r:embed="rId3" cstate="print"/>
          <a:stretch>
            <a:fillRect/>
          </a:stretch>
        </p:blipFill>
        <p:spPr>
          <a:xfrm>
            <a:off x="4994563" y="1600200"/>
            <a:ext cx="3650673" cy="4724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Neighborhood Values</a:t>
            </a:r>
            <a:endParaRPr lang="en-US" dirty="0"/>
          </a:p>
        </p:txBody>
      </p:sp>
      <p:pic>
        <p:nvPicPr>
          <p:cNvPr id="6" name="Content Placeholder 5" descr="AverageNeighborhoodValueFinal.jpg"/>
          <p:cNvPicPr>
            <a:picLocks noGrp="1" noChangeAspect="1"/>
          </p:cNvPicPr>
          <p:nvPr>
            <p:ph idx="1"/>
          </p:nvPr>
        </p:nvPicPr>
        <p:blipFill>
          <a:blip r:embed="rId2"/>
          <a:stretch>
            <a:fillRect/>
          </a:stretch>
        </p:blipFill>
        <p:spPr>
          <a:xfrm>
            <a:off x="1719636" y="1554163"/>
            <a:ext cx="5857127" cy="45259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This is an ideal housing situation. Out of all of the parcels in the study, 29.87% fell into the below entry threshold category and 29.60% fell into the entry level threshold category. This means that 59.47% of all the parcels in the study were in a price range lower than $131,800, while 76.58% fell below the upper limit workforce threshold of $164,700.  Further detail is provided in the threshold percentage graphs. </a:t>
            </a:r>
            <a:endParaRPr lang="en-US" dirty="0"/>
          </a:p>
        </p:txBody>
      </p:sp>
      <p:pic>
        <p:nvPicPr>
          <p:cNvPr id="5" name="Content Placeholder 4" descr="21723512-1.jpg"/>
          <p:cNvPicPr>
            <a:picLocks noGrp="1" noChangeAspect="1"/>
          </p:cNvPicPr>
          <p:nvPr>
            <p:ph sz="half" idx="2"/>
          </p:nvPr>
        </p:nvPicPr>
        <p:blipFill>
          <a:blip r:embed="rId2" cstate="print"/>
          <a:stretch>
            <a:fillRect/>
          </a:stretch>
        </p:blipFill>
        <p:spPr>
          <a:xfrm>
            <a:off x="4648200" y="2333625"/>
            <a:ext cx="4343400" cy="32575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Issues</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Initially, we tried to get updated census data to make the map more precise by today’s (2009) standards. The census data was from 2000 and the tax data was from 2008, which was not a big problem, but we could not get the other part of our project going without it. When we tried making a formula for producing an updated Household income data, but that became too complex for the project. </a:t>
            </a:r>
          </a:p>
          <a:p>
            <a:r>
              <a:rPr lang="en-US" dirty="0" smtClean="0"/>
              <a:t>Much time and money was lost in trying to manipulate past income figures into current ones. Issues may also arise in how the blocks are laid out across the area due to their irregular shapes and sizes.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dirty="0" smtClean="0"/>
              <a:t>TexGIS would also recommend using a metadata assistant.</a:t>
            </a:r>
          </a:p>
          <a:p>
            <a:r>
              <a:rPr lang="en-US" dirty="0" smtClean="0"/>
              <a:t>After the 2010 Census is released, I would plug in the new information and run the analysis again to get a more relevant picture to today’s economy.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TexGIS initially started this project with the idea that San Marcos was lacking in affordable housing for its residents.</a:t>
            </a:r>
          </a:p>
          <a:p>
            <a:r>
              <a:rPr lang="en-US" dirty="0" smtClean="0"/>
              <a:t>Based on this analysis, San Marcos has an abundance of affordable housing and many well established neighborhoods that can be deemed affordable based on housing value averages.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Affordability of Houses in San Marcos</a:t>
            </a:r>
            <a:endParaRPr lang="en-US" dirty="0"/>
          </a:p>
        </p:txBody>
      </p:sp>
      <p:pic>
        <p:nvPicPr>
          <p:cNvPr id="6" name="Content Placeholder 5" descr="West SM Single family.jpg"/>
          <p:cNvPicPr>
            <a:picLocks noGrp="1" noChangeAspect="1"/>
          </p:cNvPicPr>
          <p:nvPr>
            <p:ph sz="half" idx="1"/>
          </p:nvPr>
        </p:nvPicPr>
        <p:blipFill>
          <a:blip r:embed="rId2" cstate="print"/>
          <a:stretch>
            <a:fillRect/>
          </a:stretch>
        </p:blipFill>
        <p:spPr>
          <a:xfrm>
            <a:off x="574963" y="1600200"/>
            <a:ext cx="3650673" cy="4724400"/>
          </a:xfrm>
        </p:spPr>
      </p:pic>
      <p:pic>
        <p:nvPicPr>
          <p:cNvPr id="7" name="Content Placeholder 6" descr="East SM Single family.jpg"/>
          <p:cNvPicPr>
            <a:picLocks noGrp="1" noChangeAspect="1"/>
          </p:cNvPicPr>
          <p:nvPr>
            <p:ph sz="half" idx="2"/>
          </p:nvPr>
        </p:nvPicPr>
        <p:blipFill>
          <a:blip r:embed="rId3" cstate="print"/>
          <a:stretch>
            <a:fillRect/>
          </a:stretch>
        </p:blipFill>
        <p:spPr>
          <a:xfrm>
            <a:off x="4994563" y="1600200"/>
            <a:ext cx="3650673" cy="4724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Contacts</a:t>
            </a:r>
            <a:endParaRPr lang="en-US" dirty="0"/>
          </a:p>
        </p:txBody>
      </p:sp>
      <p:sp>
        <p:nvSpPr>
          <p:cNvPr id="3" name="Content Placeholder 2"/>
          <p:cNvSpPr>
            <a:spLocks noGrp="1"/>
          </p:cNvSpPr>
          <p:nvPr>
            <p:ph sz="half" idx="1"/>
          </p:nvPr>
        </p:nvSpPr>
        <p:spPr/>
        <p:txBody>
          <a:bodyPr>
            <a:normAutofit fontScale="92500" lnSpcReduction="20000"/>
          </a:bodyPr>
          <a:lstStyle/>
          <a:p>
            <a:r>
              <a:rPr lang="en-US" sz="2600" dirty="0" smtClean="0"/>
              <a:t>Chase Chapman</a:t>
            </a:r>
          </a:p>
          <a:p>
            <a:pPr lvl="1"/>
            <a:r>
              <a:rPr lang="en-US" dirty="0" smtClean="0">
                <a:hlinkClick r:id="rId2"/>
              </a:rPr>
              <a:t>cc1446@txstate.edu</a:t>
            </a:r>
            <a:endParaRPr lang="en-US" dirty="0" smtClean="0"/>
          </a:p>
          <a:p>
            <a:pPr lvl="1"/>
            <a:r>
              <a:rPr lang="en-US" dirty="0" smtClean="0"/>
              <a:t>(281) 450-4828</a:t>
            </a:r>
          </a:p>
          <a:p>
            <a:r>
              <a:rPr lang="en-US" sz="2600" dirty="0" smtClean="0"/>
              <a:t>Ryan Hilliard–Assistant Manager</a:t>
            </a:r>
          </a:p>
          <a:p>
            <a:pPr lvl="1"/>
            <a:r>
              <a:rPr lang="en-US" dirty="0" smtClean="0">
                <a:hlinkClick r:id="rId3"/>
              </a:rPr>
              <a:t>rh1224@txstate.edu</a:t>
            </a:r>
            <a:endParaRPr lang="en-US" dirty="0" smtClean="0"/>
          </a:p>
          <a:p>
            <a:pPr lvl="1"/>
            <a:r>
              <a:rPr lang="en-US" dirty="0" smtClean="0"/>
              <a:t>(832) 363-7440</a:t>
            </a:r>
          </a:p>
          <a:p>
            <a:r>
              <a:rPr lang="en-US" sz="2400" dirty="0" smtClean="0"/>
              <a:t>Jason Snyder– GIS Analyst</a:t>
            </a:r>
          </a:p>
          <a:p>
            <a:pPr lvl="1"/>
            <a:r>
              <a:rPr lang="en-US" dirty="0" smtClean="0">
                <a:hlinkClick r:id="rId4"/>
              </a:rPr>
              <a:t>js1874@txstate.edu</a:t>
            </a:r>
            <a:endParaRPr lang="en-US" dirty="0" smtClean="0"/>
          </a:p>
          <a:p>
            <a:pPr lvl="1"/>
            <a:r>
              <a:rPr lang="en-US" dirty="0" smtClean="0"/>
              <a:t>(512) 925-0823</a:t>
            </a:r>
          </a:p>
          <a:p>
            <a:r>
              <a:rPr lang="en-US" sz="2400" dirty="0" smtClean="0"/>
              <a:t>Marques Green –Web Master</a:t>
            </a:r>
          </a:p>
          <a:p>
            <a:pPr lvl="1"/>
            <a:r>
              <a:rPr lang="en-US" dirty="0" smtClean="0"/>
              <a:t>(512) 633-8031</a:t>
            </a:r>
          </a:p>
          <a:p>
            <a:pPr lvl="1"/>
            <a:r>
              <a:rPr lang="en-US" dirty="0" smtClean="0">
                <a:hlinkClick r:id="rId5"/>
              </a:rPr>
              <a:t>mg1346@txstate.edu</a:t>
            </a:r>
            <a:endParaRPr lang="en-US" dirty="0"/>
          </a:p>
        </p:txBody>
      </p:sp>
      <p:pic>
        <p:nvPicPr>
          <p:cNvPr id="5" name="Content Placeholder 4" descr="Logo2.jpg"/>
          <p:cNvPicPr>
            <a:picLocks noGrp="1" noChangeAspect="1"/>
          </p:cNvPicPr>
          <p:nvPr>
            <p:ph sz="half" idx="2"/>
          </p:nvPr>
        </p:nvPicPr>
        <p:blipFill>
          <a:blip r:embed="rId6" cstate="print"/>
          <a:stretch>
            <a:fillRect/>
          </a:stretch>
        </p:blipFill>
        <p:spPr>
          <a:xfrm>
            <a:off x="5149929" y="1600200"/>
            <a:ext cx="3339941" cy="4724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Deliverables</a:t>
            </a:r>
            <a:endParaRPr lang="en-US" dirty="0"/>
          </a:p>
        </p:txBody>
      </p:sp>
      <p:sp>
        <p:nvSpPr>
          <p:cNvPr id="5" name="Content Placeholder 4"/>
          <p:cNvSpPr>
            <a:spLocks noGrp="1"/>
          </p:cNvSpPr>
          <p:nvPr>
            <p:ph idx="1"/>
          </p:nvPr>
        </p:nvSpPr>
        <p:spPr/>
        <p:txBody>
          <a:bodyPr>
            <a:normAutofit fontScale="47500" lnSpcReduction="20000"/>
          </a:bodyPr>
          <a:lstStyle/>
          <a:p>
            <a:endParaRPr lang="en-US" dirty="0" smtClean="0"/>
          </a:p>
          <a:p>
            <a:r>
              <a:rPr lang="en-US" dirty="0" smtClean="0"/>
              <a:t>(2) Reports</a:t>
            </a:r>
          </a:p>
          <a:p>
            <a:endParaRPr lang="en-US" dirty="0" smtClean="0"/>
          </a:p>
          <a:p>
            <a:r>
              <a:rPr lang="en-US" dirty="0" smtClean="0"/>
              <a:t>Maps</a:t>
            </a:r>
          </a:p>
          <a:p>
            <a:endParaRPr lang="en-US" dirty="0" smtClean="0"/>
          </a:p>
          <a:p>
            <a:r>
              <a:rPr lang="en-US" dirty="0" smtClean="0"/>
              <a:t>(2) CD’s</a:t>
            </a:r>
          </a:p>
          <a:p>
            <a:endParaRPr lang="en-US" dirty="0" smtClean="0"/>
          </a:p>
          <a:p>
            <a:r>
              <a:rPr lang="en-US" dirty="0" smtClean="0"/>
              <a:t>All data</a:t>
            </a:r>
          </a:p>
          <a:p>
            <a:endParaRPr lang="en-US" dirty="0" smtClean="0"/>
          </a:p>
          <a:p>
            <a:r>
              <a:rPr lang="en-US" dirty="0" smtClean="0"/>
              <a:t>Metadata</a:t>
            </a:r>
          </a:p>
          <a:p>
            <a:endParaRPr lang="en-US" dirty="0" smtClean="0"/>
          </a:p>
          <a:p>
            <a:r>
              <a:rPr lang="en-US" dirty="0" smtClean="0"/>
              <a:t>Proposal, Progress, Final Reports</a:t>
            </a:r>
          </a:p>
          <a:p>
            <a:endParaRPr lang="en-US" dirty="0" smtClean="0"/>
          </a:p>
          <a:p>
            <a:r>
              <a:rPr lang="en-US" dirty="0" smtClean="0"/>
              <a:t>Poster</a:t>
            </a:r>
          </a:p>
          <a:p>
            <a:endParaRPr lang="en-US" dirty="0" smtClean="0"/>
          </a:p>
          <a:p>
            <a:r>
              <a:rPr lang="en-US" dirty="0" smtClean="0"/>
              <a:t>Power Point presentations</a:t>
            </a:r>
          </a:p>
          <a:p>
            <a:endParaRPr lang="en-US" dirty="0" smtClean="0"/>
          </a:p>
          <a:p>
            <a:r>
              <a:rPr lang="en-US" dirty="0" smtClean="0"/>
              <a:t>Website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9" name="Picture 5" descr="C:\Users\Ryan\AppData\Local\Microsoft\Windows\Temporary Internet Files\Content.IE5\ZNFUQZZC\MCj04396050000[1].png"/>
          <p:cNvPicPr>
            <a:picLocks noChangeAspect="1" noChangeArrowheads="1"/>
          </p:cNvPicPr>
          <p:nvPr/>
        </p:nvPicPr>
        <p:blipFill>
          <a:blip r:embed="rId2" cstate="print"/>
          <a:srcRect/>
          <a:stretch>
            <a:fillRect/>
          </a:stretch>
        </p:blipFill>
        <p:spPr bwMode="auto">
          <a:xfrm>
            <a:off x="2438400" y="1905000"/>
            <a:ext cx="4191000" cy="4191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smtClean="0"/>
              <a:t>Agenda</a:t>
            </a:r>
            <a:endParaRPr lang="en-US" sz="4000" dirty="0"/>
          </a:p>
        </p:txBody>
      </p:sp>
      <p:sp>
        <p:nvSpPr>
          <p:cNvPr id="7" name="Text Placeholder 6"/>
          <p:cNvSpPr>
            <a:spLocks noGrp="1"/>
          </p:cNvSpPr>
          <p:nvPr>
            <p:ph sz="half" idx="1"/>
          </p:nvPr>
        </p:nvSpPr>
        <p:spPr/>
        <p:txBody>
          <a:bodyPr/>
          <a:lstStyle/>
          <a:p>
            <a:r>
              <a:rPr lang="en-US" dirty="0" smtClean="0"/>
              <a:t> Introduction &amp; Scope</a:t>
            </a:r>
          </a:p>
          <a:p>
            <a:r>
              <a:rPr lang="en-US" dirty="0" smtClean="0"/>
              <a:t>Final Output</a:t>
            </a:r>
          </a:p>
          <a:p>
            <a:pPr lvl="1"/>
            <a:r>
              <a:rPr lang="en-US" dirty="0" smtClean="0"/>
              <a:t>Project Data</a:t>
            </a:r>
          </a:p>
          <a:p>
            <a:pPr lvl="1"/>
            <a:r>
              <a:rPr lang="en-US" dirty="0" smtClean="0"/>
              <a:t>Methodology</a:t>
            </a:r>
          </a:p>
          <a:p>
            <a:pPr lvl="1"/>
            <a:r>
              <a:rPr lang="en-US" dirty="0" smtClean="0"/>
              <a:t>Results</a:t>
            </a:r>
          </a:p>
          <a:p>
            <a:pPr lvl="1"/>
            <a:r>
              <a:rPr lang="en-US" dirty="0" smtClean="0"/>
              <a:t>Issues</a:t>
            </a:r>
          </a:p>
          <a:p>
            <a:pPr lvl="1"/>
            <a:r>
              <a:rPr lang="en-US" dirty="0" smtClean="0"/>
              <a:t>Recommendations</a:t>
            </a:r>
          </a:p>
          <a:p>
            <a:r>
              <a:rPr lang="en-US" dirty="0" smtClean="0"/>
              <a:t>Conclusion</a:t>
            </a:r>
          </a:p>
          <a:p>
            <a:pPr lvl="1"/>
            <a:r>
              <a:rPr lang="en-US" dirty="0" smtClean="0"/>
              <a:t>Final Deliverables</a:t>
            </a:r>
          </a:p>
          <a:p>
            <a:pPr lvl="1"/>
            <a:r>
              <a:rPr lang="en-US" dirty="0" smtClean="0"/>
              <a:t>Contacts and Questions</a:t>
            </a:r>
          </a:p>
          <a:p>
            <a:endParaRPr lang="en-US" dirty="0"/>
          </a:p>
        </p:txBody>
      </p:sp>
      <p:pic>
        <p:nvPicPr>
          <p:cNvPr id="9" name="Content Placeholder 8" descr="texas_homepage.gif"/>
          <p:cNvPicPr>
            <a:picLocks noGrp="1" noChangeAspect="1"/>
          </p:cNvPicPr>
          <p:nvPr>
            <p:ph sz="half" idx="2"/>
          </p:nvPr>
        </p:nvPicPr>
        <p:blipFill>
          <a:blip r:embed="rId2" cstate="print"/>
          <a:stretch>
            <a:fillRect/>
          </a:stretch>
        </p:blipFill>
        <p:spPr>
          <a:xfrm>
            <a:off x="4648200" y="2554476"/>
            <a:ext cx="4343400" cy="281584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dirty="0" smtClean="0"/>
              <a:t>City’s Current Housing Condition</a:t>
            </a:r>
          </a:p>
          <a:p>
            <a:pPr>
              <a:buNone/>
            </a:pPr>
            <a:r>
              <a:rPr lang="en-US" dirty="0" smtClean="0"/>
              <a:t> </a:t>
            </a:r>
          </a:p>
          <a:p>
            <a:pPr>
              <a:buNone/>
            </a:pPr>
            <a:endParaRPr lang="en-US" dirty="0"/>
          </a:p>
        </p:txBody>
      </p:sp>
      <p:pic>
        <p:nvPicPr>
          <p:cNvPr id="5" name="Content Placeholder 4" descr="4298486.jpg"/>
          <p:cNvPicPr>
            <a:picLocks noGrp="1" noChangeAspect="1"/>
          </p:cNvPicPr>
          <p:nvPr>
            <p:ph sz="half" idx="2"/>
          </p:nvPr>
        </p:nvPicPr>
        <p:blipFill>
          <a:blip r:embed="rId2" cstate="print"/>
          <a:stretch>
            <a:fillRect/>
          </a:stretch>
        </p:blipFill>
        <p:spPr>
          <a:xfrm>
            <a:off x="4924425" y="2543175"/>
            <a:ext cx="3790950" cy="28384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pic>
        <p:nvPicPr>
          <p:cNvPr id="5" name="Content Placeholder 4" descr="0IMG_0115.jpg"/>
          <p:cNvPicPr>
            <a:picLocks noGrp="1" noChangeAspect="1"/>
          </p:cNvPicPr>
          <p:nvPr>
            <p:ph sz="half" idx="1"/>
          </p:nvPr>
        </p:nvPicPr>
        <p:blipFill>
          <a:blip r:embed="rId2" cstate="print"/>
          <a:stretch>
            <a:fillRect/>
          </a:stretch>
        </p:blipFill>
        <p:spPr>
          <a:xfrm>
            <a:off x="381000" y="1981200"/>
            <a:ext cx="4191000" cy="2791206"/>
          </a:xfrm>
        </p:spPr>
      </p:pic>
      <p:sp>
        <p:nvSpPr>
          <p:cNvPr id="4" name="Content Placeholder 3"/>
          <p:cNvSpPr>
            <a:spLocks noGrp="1"/>
          </p:cNvSpPr>
          <p:nvPr>
            <p:ph sz="half" idx="2"/>
          </p:nvPr>
        </p:nvSpPr>
        <p:spPr/>
        <p:txBody>
          <a:bodyPr/>
          <a:lstStyle/>
          <a:p>
            <a:r>
              <a:rPr lang="en-US" dirty="0" smtClean="0"/>
              <a:t>Hays County</a:t>
            </a:r>
          </a:p>
          <a:p>
            <a:r>
              <a:rPr lang="en-US" dirty="0" smtClean="0"/>
              <a:t>San Marcos City Limits</a:t>
            </a:r>
          </a:p>
          <a:p>
            <a:r>
              <a:rPr lang="en-US" dirty="0" smtClean="0"/>
              <a:t>City of San Marcos Housing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Project Data</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Base Map of San Marcos</a:t>
            </a:r>
          </a:p>
          <a:p>
            <a:pPr lvl="1"/>
            <a:r>
              <a:rPr lang="en-US" dirty="0" err="1" smtClean="0"/>
              <a:t>County_Boundary</a:t>
            </a:r>
            <a:r>
              <a:rPr lang="en-US" dirty="0" smtClean="0"/>
              <a:t>- Showed the extent of Hays County</a:t>
            </a:r>
          </a:p>
          <a:p>
            <a:pPr lvl="1"/>
            <a:r>
              <a:rPr lang="en-US" dirty="0" err="1" smtClean="0"/>
              <a:t>Right_of_Way</a:t>
            </a:r>
            <a:r>
              <a:rPr lang="en-US" dirty="0" smtClean="0"/>
              <a:t>- Showed the streets in San Marcos</a:t>
            </a:r>
          </a:p>
          <a:p>
            <a:pPr lvl="1"/>
            <a:r>
              <a:rPr lang="en-US" dirty="0" err="1" smtClean="0"/>
              <a:t>Street_Map_USA</a:t>
            </a:r>
            <a:r>
              <a:rPr lang="en-US" dirty="0" smtClean="0"/>
              <a:t>- Background for the streets</a:t>
            </a:r>
          </a:p>
          <a:p>
            <a:r>
              <a:rPr lang="en-US" dirty="0" smtClean="0"/>
              <a:t>Single Family Data</a:t>
            </a:r>
          </a:p>
          <a:p>
            <a:pPr lvl="1"/>
            <a:r>
              <a:rPr lang="en-US" dirty="0" err="1" smtClean="0"/>
              <a:t>SF_Parcels</a:t>
            </a:r>
            <a:r>
              <a:rPr lang="en-US" dirty="0" smtClean="0"/>
              <a:t>- showed the locations of the properties</a:t>
            </a:r>
          </a:p>
          <a:p>
            <a:pPr lvl="2"/>
            <a:r>
              <a:rPr lang="en-US" dirty="0" smtClean="0"/>
              <a:t>Attribute table had the 2008 tax data</a:t>
            </a:r>
          </a:p>
          <a:p>
            <a:pPr lvl="1"/>
            <a:r>
              <a:rPr lang="en-US" dirty="0" err="1" smtClean="0"/>
              <a:t>Parcel_Imp_Val</a:t>
            </a:r>
            <a:r>
              <a:rPr lang="en-US" dirty="0" smtClean="0"/>
              <a:t>- Joined with the tax data to show values of the properties</a:t>
            </a:r>
          </a:p>
          <a:p>
            <a:r>
              <a:rPr lang="en-US" dirty="0" smtClean="0"/>
              <a:t>Neighborhood</a:t>
            </a:r>
          </a:p>
          <a:p>
            <a:pPr lvl="1"/>
            <a:r>
              <a:rPr lang="en-US" dirty="0" err="1" smtClean="0"/>
              <a:t>NeighborhoodAvgCost</a:t>
            </a:r>
            <a:r>
              <a:rPr lang="en-US" dirty="0" smtClean="0"/>
              <a:t>- Shows the average values for the 39 neighborhoods with associations</a:t>
            </a:r>
          </a:p>
          <a:p>
            <a:pPr lvl="1">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Affordability Thresholds</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Affordability Thresholds</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Affordability Thresholds</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Methodology</a:t>
            </a:r>
            <a:endParaRPr lang="en-US" dirty="0"/>
          </a:p>
        </p:txBody>
      </p:sp>
      <p:sp>
        <p:nvSpPr>
          <p:cNvPr id="7" name="Content Placeholder 6"/>
          <p:cNvSpPr>
            <a:spLocks noGrp="1"/>
          </p:cNvSpPr>
          <p:nvPr>
            <p:ph sz="half" idx="1"/>
          </p:nvPr>
        </p:nvSpPr>
        <p:spPr>
          <a:xfrm>
            <a:off x="304800" y="1600200"/>
            <a:ext cx="7924800" cy="2362200"/>
          </a:xfrm>
        </p:spPr>
        <p:txBody>
          <a:bodyPr>
            <a:normAutofit fontScale="62500" lnSpcReduction="20000"/>
          </a:bodyPr>
          <a:lstStyle/>
          <a:p>
            <a:r>
              <a:rPr lang="en-US" dirty="0" smtClean="0"/>
              <a:t>Created a map showing the disparity in home values based on the single family parcel data provided by the City of San Marcos.</a:t>
            </a:r>
          </a:p>
          <a:p>
            <a:r>
              <a:rPr lang="en-US" smtClean="0"/>
              <a:t>The </a:t>
            </a:r>
            <a:r>
              <a:rPr lang="en-US" dirty="0" smtClean="0"/>
              <a:t>value thresholds of affordability were determined by the planning staff of San Marcos based on the U.S. Census Bureau 2005-2007 3-year Estimated Median Family Income.  To calculate the mortgage amount lower and upper limits for each threshold, the planning staff assumed the following:</a:t>
            </a:r>
          </a:p>
          <a:p>
            <a:pPr lvl="1"/>
            <a:r>
              <a:rPr lang="en-US" dirty="0" smtClean="0"/>
              <a:t>A 30-year fixed rate mortgage at 6.5%</a:t>
            </a:r>
          </a:p>
          <a:p>
            <a:pPr lvl="1"/>
            <a:r>
              <a:rPr lang="en-US" dirty="0" smtClean="0"/>
              <a:t>No down payment</a:t>
            </a:r>
          </a:p>
          <a:p>
            <a:pPr lvl="1"/>
            <a:r>
              <a:rPr lang="en-US" dirty="0" smtClean="0"/>
              <a:t>5% carrying costs for insurance, property taxes and utilities</a:t>
            </a:r>
          </a:p>
          <a:p>
            <a:endParaRPr lang="en-US" dirty="0"/>
          </a:p>
        </p:txBody>
      </p:sp>
      <p:graphicFrame>
        <p:nvGraphicFramePr>
          <p:cNvPr id="9" name="Table 8"/>
          <p:cNvGraphicFramePr>
            <a:graphicFrameLocks noGrp="1"/>
          </p:cNvGraphicFramePr>
          <p:nvPr/>
        </p:nvGraphicFramePr>
        <p:xfrm>
          <a:off x="1295400" y="4038600"/>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marL="0" marR="0" algn="ctr">
                        <a:lnSpc>
                          <a:spcPct val="200000"/>
                        </a:lnSpc>
                        <a:spcBef>
                          <a:spcPts val="0"/>
                        </a:spcBef>
                        <a:spcAft>
                          <a:spcPts val="0"/>
                        </a:spcAft>
                      </a:pPr>
                      <a:r>
                        <a:rPr lang="en-US" sz="1200" b="1" dirty="0">
                          <a:latin typeface="Times New Roman"/>
                          <a:ea typeface="Times New Roman"/>
                        </a:rPr>
                        <a:t>Housing Category</a:t>
                      </a:r>
                      <a:endParaRPr lang="en-US" sz="1200" dirty="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b="1" dirty="0">
                          <a:latin typeface="Times New Roman"/>
                          <a:ea typeface="Times New Roman"/>
                        </a:rPr>
                        <a:t>Lower Limit Value</a:t>
                      </a:r>
                      <a:endParaRPr lang="en-US" sz="1200" dirty="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b="1">
                          <a:latin typeface="Times New Roman"/>
                          <a:ea typeface="Times New Roman"/>
                        </a:rPr>
                        <a:t>Upper Limit Value</a:t>
                      </a:r>
                      <a:endParaRPr lang="en-US" sz="1200">
                        <a:latin typeface="Times New Roman"/>
                        <a:ea typeface="Times New Roman"/>
                      </a:endParaRPr>
                    </a:p>
                  </a:txBody>
                  <a:tcPr marL="68580" marR="68580" marT="0" marB="0"/>
                </a:tc>
              </a:tr>
              <a:tr h="370840">
                <a:tc>
                  <a:txBody>
                    <a:bodyPr/>
                    <a:lstStyle/>
                    <a:p>
                      <a:pPr marL="0" marR="0" algn="ctr">
                        <a:lnSpc>
                          <a:spcPct val="200000"/>
                        </a:lnSpc>
                        <a:spcBef>
                          <a:spcPts val="0"/>
                        </a:spcBef>
                        <a:spcAft>
                          <a:spcPts val="0"/>
                        </a:spcAft>
                      </a:pPr>
                      <a:r>
                        <a:rPr lang="en-US" sz="1200" b="1">
                          <a:latin typeface="Times New Roman"/>
                          <a:ea typeface="Times New Roman"/>
                        </a:rPr>
                        <a:t>Below Entry</a:t>
                      </a:r>
                      <a:endParaRPr lang="en-US" sz="120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$0</a:t>
                      </a: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$82,400</a:t>
                      </a:r>
                    </a:p>
                  </a:txBody>
                  <a:tcPr marL="68580" marR="68580" marT="0" marB="0"/>
                </a:tc>
              </a:tr>
              <a:tr h="370840">
                <a:tc>
                  <a:txBody>
                    <a:bodyPr/>
                    <a:lstStyle/>
                    <a:p>
                      <a:pPr marL="0" marR="0" algn="ctr">
                        <a:lnSpc>
                          <a:spcPct val="200000"/>
                        </a:lnSpc>
                        <a:spcBef>
                          <a:spcPts val="0"/>
                        </a:spcBef>
                        <a:spcAft>
                          <a:spcPts val="0"/>
                        </a:spcAft>
                      </a:pPr>
                      <a:r>
                        <a:rPr lang="en-US" sz="1200" b="1">
                          <a:latin typeface="Times New Roman"/>
                          <a:ea typeface="Times New Roman"/>
                        </a:rPr>
                        <a:t>Entry</a:t>
                      </a:r>
                      <a:endParaRPr lang="en-US" sz="120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$82,400</a:t>
                      </a: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$131,800</a:t>
                      </a:r>
                    </a:p>
                  </a:txBody>
                  <a:tcPr marL="68580" marR="68580" marT="0" marB="0"/>
                </a:tc>
              </a:tr>
              <a:tr h="370840">
                <a:tc>
                  <a:txBody>
                    <a:bodyPr/>
                    <a:lstStyle/>
                    <a:p>
                      <a:pPr marL="0" marR="0" algn="ctr">
                        <a:lnSpc>
                          <a:spcPct val="200000"/>
                        </a:lnSpc>
                        <a:spcBef>
                          <a:spcPts val="0"/>
                        </a:spcBef>
                        <a:spcAft>
                          <a:spcPts val="0"/>
                        </a:spcAft>
                      </a:pPr>
                      <a:r>
                        <a:rPr lang="en-US" sz="1200" b="1">
                          <a:latin typeface="Times New Roman"/>
                          <a:ea typeface="Times New Roman"/>
                        </a:rPr>
                        <a:t>Workforce</a:t>
                      </a:r>
                      <a:endParaRPr lang="en-US" sz="120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$131,800</a:t>
                      </a: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$164,700</a:t>
                      </a:r>
                    </a:p>
                  </a:txBody>
                  <a:tcPr marL="68580" marR="68580" marT="0" marB="0"/>
                </a:tc>
              </a:tr>
              <a:tr h="370840">
                <a:tc>
                  <a:txBody>
                    <a:bodyPr/>
                    <a:lstStyle/>
                    <a:p>
                      <a:pPr marL="0" marR="0" algn="ctr">
                        <a:lnSpc>
                          <a:spcPct val="200000"/>
                        </a:lnSpc>
                        <a:spcBef>
                          <a:spcPts val="0"/>
                        </a:spcBef>
                        <a:spcAft>
                          <a:spcPts val="0"/>
                        </a:spcAft>
                      </a:pPr>
                      <a:r>
                        <a:rPr lang="en-US" sz="1200" b="1">
                          <a:latin typeface="Times New Roman"/>
                          <a:ea typeface="Times New Roman"/>
                        </a:rPr>
                        <a:t>Upper-Level</a:t>
                      </a:r>
                      <a:endParaRPr lang="en-US" sz="120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$164,700</a:t>
                      </a: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$197,700</a:t>
                      </a:r>
                    </a:p>
                  </a:txBody>
                  <a:tcPr marL="68580" marR="68580" marT="0" marB="0"/>
                </a:tc>
              </a:tr>
              <a:tr h="370840">
                <a:tc>
                  <a:txBody>
                    <a:bodyPr/>
                    <a:lstStyle/>
                    <a:p>
                      <a:pPr marL="0" marR="0" algn="ctr">
                        <a:lnSpc>
                          <a:spcPct val="200000"/>
                        </a:lnSpc>
                        <a:spcBef>
                          <a:spcPts val="0"/>
                        </a:spcBef>
                        <a:spcAft>
                          <a:spcPts val="0"/>
                        </a:spcAft>
                      </a:pPr>
                      <a:r>
                        <a:rPr lang="en-US" sz="1200" b="1">
                          <a:latin typeface="Times New Roman"/>
                          <a:ea typeface="Times New Roman"/>
                        </a:rPr>
                        <a:t>Executive</a:t>
                      </a:r>
                      <a:endParaRPr lang="en-US" sz="1200">
                        <a:latin typeface="Times New Roman"/>
                        <a:ea typeface="Times New Roman"/>
                      </a:endParaRPr>
                    </a:p>
                  </a:txBody>
                  <a:tcPr marL="68580" marR="68580" marT="0" marB="0"/>
                </a:tc>
                <a:tc>
                  <a:txBody>
                    <a:bodyPr/>
                    <a:lstStyle/>
                    <a:p>
                      <a:pPr marL="0" marR="0" algn="ctr">
                        <a:lnSpc>
                          <a:spcPct val="200000"/>
                        </a:lnSpc>
                        <a:spcBef>
                          <a:spcPts val="0"/>
                        </a:spcBef>
                        <a:spcAft>
                          <a:spcPts val="0"/>
                        </a:spcAft>
                      </a:pPr>
                      <a:r>
                        <a:rPr lang="en-US" sz="1200">
                          <a:latin typeface="Times New Roman"/>
                          <a:ea typeface="Times New Roman"/>
                        </a:rPr>
                        <a:t>$197,700</a:t>
                      </a:r>
                    </a:p>
                  </a:txBody>
                  <a:tcPr marL="68580" marR="68580" marT="0" marB="0"/>
                </a:tc>
                <a:tc>
                  <a:txBody>
                    <a:bodyPr/>
                    <a:lstStyle/>
                    <a:p>
                      <a:pPr marL="0" marR="0" algn="ctr">
                        <a:lnSpc>
                          <a:spcPct val="200000"/>
                        </a:lnSpc>
                        <a:spcBef>
                          <a:spcPts val="0"/>
                        </a:spcBef>
                        <a:spcAft>
                          <a:spcPts val="0"/>
                        </a:spcAft>
                      </a:pPr>
                      <a:r>
                        <a:rPr lang="en-US" sz="1200" dirty="0">
                          <a:latin typeface="Times New Roman"/>
                          <a:ea typeface="Times New Roman"/>
                        </a:rPr>
                        <a:t>Unlimited</a:t>
                      </a:r>
                    </a:p>
                  </a:txBody>
                  <a:tcPr marL="68580" marR="68580" marT="0" marB="0"/>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123</TotalTime>
  <Words>665</Words>
  <Application>Microsoft Office PowerPoint</Application>
  <PresentationFormat>On-screen Show (4:3)</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Slide 1</vt:lpstr>
      <vt:lpstr>Agenda</vt:lpstr>
      <vt:lpstr>Introduction</vt:lpstr>
      <vt:lpstr>Scope</vt:lpstr>
      <vt:lpstr>Project Data</vt:lpstr>
      <vt:lpstr>Housing Affordability Thresholds</vt:lpstr>
      <vt:lpstr>Housing Affordability Thresholds</vt:lpstr>
      <vt:lpstr>Housing Affordability Thresholds</vt:lpstr>
      <vt:lpstr>Methodology</vt:lpstr>
      <vt:lpstr>Affordability of Houses in San Marcos</vt:lpstr>
      <vt:lpstr>Average Neighborhood Values</vt:lpstr>
      <vt:lpstr>Results</vt:lpstr>
      <vt:lpstr>Issues</vt:lpstr>
      <vt:lpstr>Recommendations</vt:lpstr>
      <vt:lpstr>Conclusion</vt:lpstr>
      <vt:lpstr>Affordability of Houses in San Marcos</vt:lpstr>
      <vt:lpstr>Contacts</vt:lpstr>
      <vt:lpstr>Final Deliverables</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dc:creator>
  <cp:lastModifiedBy>Administrator</cp:lastModifiedBy>
  <cp:revision>8</cp:revision>
  <dcterms:created xsi:type="dcterms:W3CDTF">2009-05-11T09:37:16Z</dcterms:created>
  <dcterms:modified xsi:type="dcterms:W3CDTF">2009-05-11T12:59:45Z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TC300004591033</vt:lpwstr>
  </property>
</Properties>
</file>